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700" r:id="rId2"/>
    <p:sldId id="2014" r:id="rId3"/>
    <p:sldId id="2084" r:id="rId4"/>
    <p:sldId id="2102" r:id="rId5"/>
    <p:sldId id="2109" r:id="rId6"/>
    <p:sldId id="2035" r:id="rId7"/>
    <p:sldId id="2103" r:id="rId8"/>
    <p:sldId id="2104" r:id="rId9"/>
    <p:sldId id="2105" r:id="rId10"/>
    <p:sldId id="2106" r:id="rId11"/>
    <p:sldId id="2027" r:id="rId12"/>
    <p:sldId id="2089" r:id="rId13"/>
    <p:sldId id="2107" r:id="rId14"/>
    <p:sldId id="2108" r:id="rId15"/>
    <p:sldId id="169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600"/>
              <a:t>Bibliographic </a:t>
            </a:r>
            <a:r>
              <a:rPr lang="en-US" sz="2600" dirty="0"/>
              <a:t>field “Author (contributor)” from 7XX fields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3D0EA-E3BB-4F2F-A892-5721E01B8C28}"/>
              </a:ext>
            </a:extLst>
          </p:cNvPr>
          <p:cNvSpPr txBox="1"/>
          <p:nvPr/>
        </p:nvSpPr>
        <p:spPr>
          <a:xfrm>
            <a:off x="1979712" y="2715766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700 fields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98B29D-1149-4173-95F5-615C8DA56D35}"/>
              </a:ext>
            </a:extLst>
          </p:cNvPr>
          <p:cNvCxnSpPr/>
          <p:nvPr/>
        </p:nvCxnSpPr>
        <p:spPr>
          <a:xfrm flipH="1" flipV="1">
            <a:off x="3491880" y="1923678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A4BC61E-8C7C-4E30-8047-5DF09404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337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23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8691C3-9B7F-4AB9-A58A-F928EE8A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54" y="2050282"/>
            <a:ext cx="7800975" cy="9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B0D413-FD39-4F04-AA3C-179873D1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6" y="3351712"/>
            <a:ext cx="3771900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title “The Returns to Educational Training in Math and Science for American Women” which has a </a:t>
            </a:r>
            <a:r>
              <a:rPr lang="en-US" sz="1800" dirty="0">
                <a:solidFill>
                  <a:srgbClr val="00B050"/>
                </a:solidFill>
              </a:rPr>
              <a:t>100</a:t>
            </a:r>
            <a:r>
              <a:rPr lang="en-US" sz="1800" dirty="0"/>
              <a:t>,  a </a:t>
            </a:r>
            <a:r>
              <a:rPr lang="en-US" sz="1800" dirty="0">
                <a:solidFill>
                  <a:srgbClr val="FF0000"/>
                </a:solidFill>
              </a:rPr>
              <a:t>700</a:t>
            </a:r>
            <a:r>
              <a:rPr lang="en-US" sz="1800" dirty="0"/>
              <a:t> and a </a:t>
            </a:r>
            <a:r>
              <a:rPr lang="en-US" sz="18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0EA70-CDC9-422C-B44F-1EE96D05CE1E}"/>
              </a:ext>
            </a:extLst>
          </p:cNvPr>
          <p:cNvSpPr txBox="1"/>
          <p:nvPr/>
        </p:nvSpPr>
        <p:spPr>
          <a:xfrm>
            <a:off x="1390650" y="3033712"/>
            <a:ext cx="8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7B3C9-F9AF-48F9-96DE-0940EB887679}"/>
              </a:ext>
            </a:extLst>
          </p:cNvPr>
          <p:cNvSpPr/>
          <p:nvPr/>
        </p:nvSpPr>
        <p:spPr>
          <a:xfrm>
            <a:off x="971600" y="2109787"/>
            <a:ext cx="445046" cy="3059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0B09B-5FAA-48EA-AEB8-35CF3A13F166}"/>
              </a:ext>
            </a:extLst>
          </p:cNvPr>
          <p:cNvSpPr/>
          <p:nvPr/>
        </p:nvSpPr>
        <p:spPr>
          <a:xfrm>
            <a:off x="984598" y="3377692"/>
            <a:ext cx="445046" cy="305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C6070-7AE8-4FE3-9230-0F522483012D}"/>
              </a:ext>
            </a:extLst>
          </p:cNvPr>
          <p:cNvSpPr/>
          <p:nvPr/>
        </p:nvSpPr>
        <p:spPr>
          <a:xfrm>
            <a:off x="984598" y="3675562"/>
            <a:ext cx="445046" cy="305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93D324-6B7B-40A1-B3D6-67B87474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47614"/>
            <a:ext cx="8753475" cy="561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3D0EA-E3BB-4F2F-A892-5721E01B8C28}"/>
              </a:ext>
            </a:extLst>
          </p:cNvPr>
          <p:cNvSpPr txBox="1"/>
          <p:nvPr/>
        </p:nvSpPr>
        <p:spPr>
          <a:xfrm>
            <a:off x="539552" y="2715766"/>
            <a:ext cx="21602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700 and 710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98B29D-1149-4173-95F5-615C8DA56D35}"/>
              </a:ext>
            </a:extLst>
          </p:cNvPr>
          <p:cNvCxnSpPr/>
          <p:nvPr/>
        </p:nvCxnSpPr>
        <p:spPr>
          <a:xfrm flipH="1" flipV="1">
            <a:off x="2051720" y="1923678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C9402-0E5D-45F2-9546-F6197EEAA311}"/>
              </a:ext>
            </a:extLst>
          </p:cNvPr>
          <p:cNvSpPr txBox="1"/>
          <p:nvPr/>
        </p:nvSpPr>
        <p:spPr>
          <a:xfrm>
            <a:off x="3635896" y="2713028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100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A1DF6-BAED-4273-AE20-D72EFC94EE02}"/>
              </a:ext>
            </a:extLst>
          </p:cNvPr>
          <p:cNvCxnSpPr/>
          <p:nvPr/>
        </p:nvCxnSpPr>
        <p:spPr>
          <a:xfrm flipH="1" flipV="1">
            <a:off x="3995936" y="1931029"/>
            <a:ext cx="144016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4A62D-304B-471A-B3AB-D354BAA1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36999"/>
            <a:ext cx="4876204" cy="3393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title “A Comedy of the Apocryphal Ladies, 1662.” which has a </a:t>
            </a:r>
            <a:r>
              <a:rPr lang="en-US" sz="1800" dirty="0">
                <a:solidFill>
                  <a:srgbClr val="00B050"/>
                </a:solidFill>
              </a:rPr>
              <a:t>100</a:t>
            </a:r>
            <a:r>
              <a:rPr lang="en-US" sz="1800" dirty="0"/>
              <a:t>,  a </a:t>
            </a:r>
            <a:r>
              <a:rPr lang="en-US" sz="1800" dirty="0">
                <a:solidFill>
                  <a:srgbClr val="FF0000"/>
                </a:solidFill>
              </a:rPr>
              <a:t>700</a:t>
            </a:r>
            <a:r>
              <a:rPr lang="en-US" sz="1800" dirty="0"/>
              <a:t> and a </a:t>
            </a:r>
            <a:r>
              <a:rPr lang="en-US" sz="18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7B3C9-F9AF-48F9-96DE-0940EB887679}"/>
              </a:ext>
            </a:extLst>
          </p:cNvPr>
          <p:cNvSpPr/>
          <p:nvPr/>
        </p:nvSpPr>
        <p:spPr>
          <a:xfrm>
            <a:off x="2051720" y="1384646"/>
            <a:ext cx="445046" cy="25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0B09B-5FAA-48EA-AEB8-35CF3A13F166}"/>
              </a:ext>
            </a:extLst>
          </p:cNvPr>
          <p:cNvSpPr/>
          <p:nvPr/>
        </p:nvSpPr>
        <p:spPr>
          <a:xfrm>
            <a:off x="2045221" y="4056209"/>
            <a:ext cx="445046" cy="240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C6070-7AE8-4FE3-9230-0F522483012D}"/>
              </a:ext>
            </a:extLst>
          </p:cNvPr>
          <p:cNvSpPr/>
          <p:nvPr/>
        </p:nvSpPr>
        <p:spPr>
          <a:xfrm>
            <a:off x="2045221" y="4288683"/>
            <a:ext cx="445046" cy="240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3D0EA-E3BB-4F2F-A892-5721E01B8C28}"/>
              </a:ext>
            </a:extLst>
          </p:cNvPr>
          <p:cNvSpPr txBox="1"/>
          <p:nvPr/>
        </p:nvSpPr>
        <p:spPr>
          <a:xfrm>
            <a:off x="539552" y="2715766"/>
            <a:ext cx="21602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700 and 710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98B29D-1149-4173-95F5-615C8DA56D35}"/>
              </a:ext>
            </a:extLst>
          </p:cNvPr>
          <p:cNvCxnSpPr/>
          <p:nvPr/>
        </p:nvCxnSpPr>
        <p:spPr>
          <a:xfrm flipH="1" flipV="1">
            <a:off x="2051720" y="1923678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C9402-0E5D-45F2-9546-F6197EEAA311}"/>
              </a:ext>
            </a:extLst>
          </p:cNvPr>
          <p:cNvSpPr txBox="1"/>
          <p:nvPr/>
        </p:nvSpPr>
        <p:spPr>
          <a:xfrm>
            <a:off x="3635896" y="2713028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100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A1DF6-BAED-4273-AE20-D72EFC94EE02}"/>
              </a:ext>
            </a:extLst>
          </p:cNvPr>
          <p:cNvCxnSpPr/>
          <p:nvPr/>
        </p:nvCxnSpPr>
        <p:spPr>
          <a:xfrm flipH="1" flipV="1">
            <a:off x="3995936" y="1931029"/>
            <a:ext cx="144016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47225F-EE7D-4D97-A726-69259D3F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174"/>
            <a:ext cx="9144000" cy="4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D23D7-3D5D-4906-AFDD-91ECE15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4725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E7707-9718-4CDC-9857-ED13F85E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3514725" cy="451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98E75-98A1-4857-AE7F-88D35C0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-728"/>
            <a:ext cx="3514725" cy="451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C80D8-9ECB-4B2A-9BE8-057E6E7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627922"/>
            <a:ext cx="3514725" cy="451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69693-A729-414D-A8D2-58B189B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51470"/>
            <a:ext cx="1276350" cy="69532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29CB68A-6B0F-43AB-8F03-89C79942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57" y="816047"/>
            <a:ext cx="8631286" cy="355590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6023030" cy="268324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As of Jan. 2020 a new bibliographic field “Author (contributor)” has been added to the shared folder “Bibliographic Details”.</a:t>
            </a:r>
          </a:p>
          <a:p>
            <a:r>
              <a:rPr lang="en-US" sz="2200" dirty="0"/>
              <a:t>This field contains values from the 7XX fields in the bibliographic record.</a:t>
            </a:r>
          </a:p>
          <a:p>
            <a:r>
              <a:rPr lang="en-US" sz="2200" dirty="0"/>
              <a:t>When there are multiple 7XX fields they get delimited by a semicolon in the “Author (contributed)” field.</a:t>
            </a:r>
          </a:p>
          <a:p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194A8-7AE4-4368-9C09-A2FEFB6A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74" y="843558"/>
            <a:ext cx="2274366" cy="3634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344419-4ACA-44B7-8356-A9BE1FE59CA6}"/>
              </a:ext>
            </a:extLst>
          </p:cNvPr>
          <p:cNvSpPr/>
          <p:nvPr/>
        </p:nvSpPr>
        <p:spPr>
          <a:xfrm>
            <a:off x="6660232" y="1491630"/>
            <a:ext cx="115212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406427" cy="883040"/>
          </a:xfrm>
        </p:spPr>
        <p:txBody>
          <a:bodyPr>
            <a:normAutofit/>
          </a:bodyPr>
          <a:lstStyle/>
          <a:p>
            <a:r>
              <a:rPr lang="en-US" sz="2200" dirty="0"/>
              <a:t>The specific fields and subfields which comprise the “Author (contributed)” field in Alma Analytics are as follows: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5EA9E-D79E-44A9-8BF7-DC4790F6F108}"/>
              </a:ext>
            </a:extLst>
          </p:cNvPr>
          <p:cNvSpPr txBox="1"/>
          <p:nvPr/>
        </p:nvSpPr>
        <p:spPr>
          <a:xfrm>
            <a:off x="992282" y="1763341"/>
            <a:ext cx="165618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UNIMARC: </a:t>
            </a:r>
            <a:br>
              <a:rPr lang="en-US" dirty="0"/>
            </a:br>
            <a:r>
              <a:rPr lang="en-US" dirty="0"/>
              <a:t>700 a-</a:t>
            </a:r>
            <a:r>
              <a:rPr lang="en-US" dirty="0" err="1"/>
              <a:t>d,f,p</a:t>
            </a:r>
            <a:br>
              <a:rPr lang="en-US" dirty="0"/>
            </a:br>
            <a:r>
              <a:rPr lang="en-US" dirty="0"/>
              <a:t>701 a-</a:t>
            </a:r>
            <a:r>
              <a:rPr lang="en-US" dirty="0" err="1"/>
              <a:t>d,f,p</a:t>
            </a:r>
            <a:br>
              <a:rPr lang="en-US" dirty="0"/>
            </a:br>
            <a:r>
              <a:rPr lang="en-US" dirty="0"/>
              <a:t>702 a-</a:t>
            </a:r>
            <a:r>
              <a:rPr lang="en-US" dirty="0" err="1"/>
              <a:t>d,f,g</a:t>
            </a:r>
            <a:br>
              <a:rPr lang="en-US" dirty="0"/>
            </a:br>
            <a:r>
              <a:rPr lang="en-US" dirty="0"/>
              <a:t>710 a-</a:t>
            </a:r>
            <a:r>
              <a:rPr lang="en-US" dirty="0" err="1"/>
              <a:t>h,p</a:t>
            </a:r>
            <a:br>
              <a:rPr lang="en-US" dirty="0"/>
            </a:br>
            <a:r>
              <a:rPr lang="en-US" dirty="0"/>
              <a:t>711 a-</a:t>
            </a:r>
            <a:r>
              <a:rPr lang="en-US" dirty="0" err="1"/>
              <a:t>h,p</a:t>
            </a:r>
            <a:br>
              <a:rPr lang="en-US" dirty="0"/>
            </a:br>
            <a:r>
              <a:rPr lang="en-US" dirty="0"/>
              <a:t>712 a-</a:t>
            </a:r>
            <a:r>
              <a:rPr lang="en-US" dirty="0" err="1"/>
              <a:t>h,p</a:t>
            </a:r>
            <a:br>
              <a:rPr lang="en-US" dirty="0"/>
            </a:br>
            <a:r>
              <a:rPr lang="en-US" dirty="0"/>
              <a:t>720 </a:t>
            </a:r>
            <a:r>
              <a:rPr lang="en-US" dirty="0" err="1"/>
              <a:t>a,f</a:t>
            </a:r>
            <a:br>
              <a:rPr lang="en-US" dirty="0"/>
            </a:br>
            <a:r>
              <a:rPr lang="en-US" dirty="0"/>
              <a:t>721 </a:t>
            </a:r>
            <a:r>
              <a:rPr lang="en-US" dirty="0" err="1"/>
              <a:t>a,f</a:t>
            </a:r>
            <a:br>
              <a:rPr lang="en-US" dirty="0"/>
            </a:br>
            <a:r>
              <a:rPr lang="en-US" dirty="0"/>
              <a:t>722 </a:t>
            </a:r>
            <a:r>
              <a:rPr lang="en-US" dirty="0" err="1"/>
              <a:t>a,f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6BBF6-B6AE-4DB9-871A-3A1D8ABB73EC}"/>
              </a:ext>
            </a:extLst>
          </p:cNvPr>
          <p:cNvSpPr txBox="1"/>
          <p:nvPr/>
        </p:nvSpPr>
        <p:spPr>
          <a:xfrm>
            <a:off x="3707904" y="1763341"/>
            <a:ext cx="18002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CNMARC:</a:t>
            </a:r>
            <a:br>
              <a:rPr lang="en-US" dirty="0"/>
            </a:br>
            <a:r>
              <a:rPr lang="en-US" dirty="0"/>
              <a:t>700 a-d,f,p,9</a:t>
            </a:r>
            <a:br>
              <a:rPr lang="en-US" dirty="0"/>
            </a:br>
            <a:r>
              <a:rPr lang="en-US" dirty="0"/>
              <a:t>701 a-d,f,p,9</a:t>
            </a:r>
            <a:br>
              <a:rPr lang="en-US" dirty="0"/>
            </a:br>
            <a:r>
              <a:rPr lang="en-US" dirty="0"/>
              <a:t>702 a-d,f,g,9</a:t>
            </a:r>
            <a:br>
              <a:rPr lang="en-US" dirty="0"/>
            </a:br>
            <a:r>
              <a:rPr lang="en-US" dirty="0"/>
              <a:t>710 a-h,p,9</a:t>
            </a:r>
            <a:br>
              <a:rPr lang="en-US" dirty="0"/>
            </a:br>
            <a:r>
              <a:rPr lang="en-US" dirty="0"/>
              <a:t>711 a-h,p,9</a:t>
            </a:r>
            <a:br>
              <a:rPr lang="en-US" dirty="0"/>
            </a:br>
            <a:r>
              <a:rPr lang="en-US" dirty="0"/>
              <a:t>712 a-h,p,9</a:t>
            </a:r>
            <a:br>
              <a:rPr lang="en-US" dirty="0"/>
            </a:br>
            <a:r>
              <a:rPr lang="en-US" dirty="0"/>
              <a:t>720 </a:t>
            </a:r>
            <a:r>
              <a:rPr lang="en-US" dirty="0" err="1"/>
              <a:t>a,f</a:t>
            </a:r>
            <a:br>
              <a:rPr lang="en-US" dirty="0"/>
            </a:br>
            <a:r>
              <a:rPr lang="en-US" dirty="0"/>
              <a:t>721 a,f,9</a:t>
            </a:r>
            <a:br>
              <a:rPr lang="en-US" dirty="0"/>
            </a:br>
            <a:r>
              <a:rPr lang="en-US" dirty="0"/>
              <a:t>722 a,f,9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DC1E8-0C46-4FD6-83E4-984D0687EF44}"/>
              </a:ext>
            </a:extLst>
          </p:cNvPr>
          <p:cNvSpPr txBox="1"/>
          <p:nvPr/>
        </p:nvSpPr>
        <p:spPr>
          <a:xfrm>
            <a:off x="6372200" y="1763341"/>
            <a:ext cx="194421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MARC21 AND KORMARC:</a:t>
            </a:r>
            <a:endParaRPr lang="en-US" dirty="0"/>
          </a:p>
          <a:p>
            <a:r>
              <a:rPr lang="en-US" dirty="0"/>
              <a:t>700 a-</a:t>
            </a:r>
            <a:r>
              <a:rPr lang="en-US" dirty="0" err="1"/>
              <a:t>e,j,q,u</a:t>
            </a:r>
            <a:br>
              <a:rPr lang="en-US" dirty="0"/>
            </a:br>
            <a:r>
              <a:rPr lang="en-US" dirty="0"/>
              <a:t>710 a-</a:t>
            </a:r>
            <a:r>
              <a:rPr lang="en-US" dirty="0" err="1"/>
              <a:t>e,i,n,u</a:t>
            </a:r>
            <a:br>
              <a:rPr lang="en-US" dirty="0"/>
            </a:br>
            <a:r>
              <a:rPr lang="en-US" dirty="0"/>
              <a:t>711 </a:t>
            </a:r>
            <a:r>
              <a:rPr lang="en-US" dirty="0" err="1"/>
              <a:t>a,c-e,i,j,n,q,u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E81E5C-D744-4C4F-98AC-6FB9096E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4" y="3314213"/>
            <a:ext cx="8572500" cy="90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C54B83-D35C-44A7-ACBB-4390F023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243137"/>
            <a:ext cx="8572500" cy="657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title “An Investigation of the Experimental French </a:t>
            </a:r>
            <a:r>
              <a:rPr lang="en-US" sz="1800" dirty="0" err="1"/>
              <a:t>Programme</a:t>
            </a:r>
            <a:r>
              <a:rPr lang="en-US" sz="1800" dirty="0"/>
              <a:t> at Bedford Park and Allenby Public Schools” which has a </a:t>
            </a:r>
            <a:r>
              <a:rPr lang="en-US" sz="1800" dirty="0">
                <a:solidFill>
                  <a:srgbClr val="00B050"/>
                </a:solidFill>
              </a:rPr>
              <a:t>100</a:t>
            </a:r>
            <a:r>
              <a:rPr lang="en-US" sz="1800" dirty="0"/>
              <a:t> field and as well as a </a:t>
            </a:r>
            <a:r>
              <a:rPr lang="en-US" sz="1800" dirty="0">
                <a:solidFill>
                  <a:srgbClr val="FF0000"/>
                </a:solidFill>
              </a:rPr>
              <a:t>700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710</a:t>
            </a:r>
            <a:r>
              <a:rPr lang="en-US" sz="1800" dirty="0"/>
              <a:t> field.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7B3C9-F9AF-48F9-96DE-0940EB887679}"/>
              </a:ext>
            </a:extLst>
          </p:cNvPr>
          <p:cNvSpPr/>
          <p:nvPr/>
        </p:nvSpPr>
        <p:spPr>
          <a:xfrm>
            <a:off x="351741" y="2352598"/>
            <a:ext cx="361209" cy="202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C6070-7AE8-4FE3-9230-0F522483012D}"/>
              </a:ext>
            </a:extLst>
          </p:cNvPr>
          <p:cNvSpPr/>
          <p:nvPr/>
        </p:nvSpPr>
        <p:spPr>
          <a:xfrm>
            <a:off x="301621" y="3651871"/>
            <a:ext cx="44504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4FFD7-1120-4FF0-B6CC-1FDAF86DBEE4}"/>
              </a:ext>
            </a:extLst>
          </p:cNvPr>
          <p:cNvSpPr txBox="1"/>
          <p:nvPr/>
        </p:nvSpPr>
        <p:spPr>
          <a:xfrm>
            <a:off x="285750" y="3003798"/>
            <a:ext cx="6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310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3D0EA-E3BB-4F2F-A892-5721E01B8C28}"/>
              </a:ext>
            </a:extLst>
          </p:cNvPr>
          <p:cNvSpPr txBox="1"/>
          <p:nvPr/>
        </p:nvSpPr>
        <p:spPr>
          <a:xfrm>
            <a:off x="539552" y="2715766"/>
            <a:ext cx="21602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700 and 710 fields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98B29D-1149-4173-95F5-615C8DA56D35}"/>
              </a:ext>
            </a:extLst>
          </p:cNvPr>
          <p:cNvCxnSpPr/>
          <p:nvPr/>
        </p:nvCxnSpPr>
        <p:spPr>
          <a:xfrm flipH="1" flipV="1">
            <a:off x="2051720" y="1923678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C9402-0E5D-45F2-9546-F6197EEAA311}"/>
              </a:ext>
            </a:extLst>
          </p:cNvPr>
          <p:cNvSpPr txBox="1"/>
          <p:nvPr/>
        </p:nvSpPr>
        <p:spPr>
          <a:xfrm>
            <a:off x="3635896" y="2713028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100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A1DF6-BAED-4273-AE20-D72EFC94EE02}"/>
              </a:ext>
            </a:extLst>
          </p:cNvPr>
          <p:cNvCxnSpPr/>
          <p:nvPr/>
        </p:nvCxnSpPr>
        <p:spPr>
          <a:xfrm flipH="1" flipV="1">
            <a:off x="3851920" y="1920940"/>
            <a:ext cx="144016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D5C7AB-716D-4216-98D6-29B1B3DE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340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387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B1223-7C09-4DD9-BC04-FD40DB0B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56" y="121706"/>
            <a:ext cx="4216276" cy="45879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2933819" cy="1872208"/>
          </a:xfrm>
        </p:spPr>
        <p:txBody>
          <a:bodyPr>
            <a:noAutofit/>
          </a:bodyPr>
          <a:lstStyle/>
          <a:p>
            <a:r>
              <a:rPr lang="en-US" sz="1800" dirty="0"/>
              <a:t>Here is title “In search of equality: women, law and society in Africa” which has no 1XX and several 700 fields.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0B09B-5FAA-48EA-AEB8-35CF3A13F166}"/>
              </a:ext>
            </a:extLst>
          </p:cNvPr>
          <p:cNvSpPr/>
          <p:nvPr/>
        </p:nvSpPr>
        <p:spPr>
          <a:xfrm>
            <a:off x="3851920" y="2787774"/>
            <a:ext cx="30103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707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</TotalTime>
  <Words>321</Words>
  <Application>Microsoft Office PowerPoint</Application>
  <PresentationFormat>On-screen Show (16:9)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IGeLU_2016_16X9 (1)</vt:lpstr>
      <vt:lpstr>Bibliographic field “Author (contributor)” from 7XX fields</vt:lpstr>
      <vt:lpstr>PowerPoint Presentation</vt:lpstr>
      <vt:lpstr>Introduction</vt:lpstr>
      <vt:lpstr>Introduction</vt:lpstr>
      <vt:lpstr>Introduction</vt:lpstr>
      <vt:lpstr>Examples</vt:lpstr>
      <vt:lpstr>Example 1</vt:lpstr>
      <vt:lpstr>Example 1</vt:lpstr>
      <vt:lpstr>Example 2</vt:lpstr>
      <vt:lpstr>Example 2</vt:lpstr>
      <vt:lpstr>Example 3</vt:lpstr>
      <vt:lpstr>Example 3</vt:lpstr>
      <vt:lpstr>Example 4</vt:lpstr>
      <vt:lpstr>Example 4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592</cp:revision>
  <dcterms:created xsi:type="dcterms:W3CDTF">2017-01-02T15:10:30Z</dcterms:created>
  <dcterms:modified xsi:type="dcterms:W3CDTF">2020-02-20T11:43:16Z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